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7"/>
  </p:notesMasterIdLst>
  <p:sldIdLst>
    <p:sldId id="859" r:id="rId2"/>
    <p:sldId id="860" r:id="rId3"/>
    <p:sldId id="861" r:id="rId4"/>
    <p:sldId id="862" r:id="rId5"/>
    <p:sldId id="863" r:id="rId6"/>
    <p:sldId id="864" r:id="rId7"/>
    <p:sldId id="865" r:id="rId8"/>
    <p:sldId id="866" r:id="rId9"/>
    <p:sldId id="867" r:id="rId10"/>
    <p:sldId id="868" r:id="rId11"/>
    <p:sldId id="869" r:id="rId12"/>
    <p:sldId id="870" r:id="rId13"/>
    <p:sldId id="871" r:id="rId14"/>
    <p:sldId id="872" r:id="rId15"/>
    <p:sldId id="873" r:id="rId16"/>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8F6FD"/>
    <a:srgbClr val="39B97A"/>
    <a:srgbClr val="1EB26A"/>
    <a:srgbClr val="E3F2E7"/>
    <a:srgbClr val="FF0000"/>
    <a:srgbClr val="8DC369"/>
    <a:srgbClr val="009900"/>
    <a:srgbClr val="62812B"/>
    <a:srgbClr val="A0C83C"/>
    <a:srgbClr val="006C4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14" autoAdjust="0"/>
    <p:restoredTop sz="94606" autoAdjust="0"/>
  </p:normalViewPr>
  <p:slideViewPr>
    <p:cSldViewPr>
      <p:cViewPr varScale="1">
        <p:scale>
          <a:sx n="111" d="100"/>
          <a:sy n="111" d="100"/>
        </p:scale>
        <p:origin x="510" y="126"/>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2025/9/13</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extLst>
      <p:ext uri="{BB962C8B-B14F-4D97-AF65-F5344CB8AC3E}">
        <p14:creationId xmlns:p14="http://schemas.microsoft.com/office/powerpoint/2010/main" val="2634688607"/>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923330"/>
          </a:xfrm>
        </p:spPr>
        <p:txBody>
          <a:bodyPr wrap="square">
            <a:spAutoFit/>
          </a:bodyPr>
          <a:lstStyle>
            <a:lvl1pPr marL="0" indent="0" algn="just">
              <a:lnSpc>
                <a:spcPct val="150000"/>
              </a:lnSpc>
              <a:spcBef>
                <a:spcPts val="0"/>
              </a:spcBef>
              <a:buFontTx/>
              <a:buNone/>
              <a:tabLst>
                <a:tab pos="5645150" algn="l"/>
                <a:tab pos="9862820" algn="l"/>
              </a:tabLst>
              <a:defRPr sz="36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6" name="文本框 5"/>
          <p:cNvSpPr txBox="1"/>
          <p:nvPr userDrawn="1"/>
        </p:nvSpPr>
        <p:spPr>
          <a:xfrm>
            <a:off x="4295006" y="-27384"/>
            <a:ext cx="7632848"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实验班 英语完形填空与阅读理解 八年级</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2025/9/13</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1.xml"/><Relationship Id="rId5" Type="http://schemas.openxmlformats.org/officeDocument/2006/relationships/image" Target="../media/image8.png"/><Relationship Id="rId4" Type="http://schemas.openxmlformats.org/officeDocument/2006/relationships/image" Target="../media/image7.png"/></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334327" y="1927107"/>
            <a:ext cx="11523345" cy="1338828"/>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第三部分</a:t>
            </a: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　提优冲刺篇</a:t>
            </a:r>
            <a:endParaRPr lang="en-US" altLang="zh-CN" sz="5400" dirty="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6" name="文本框 5"/>
          <p:cNvSpPr txBox="1"/>
          <p:nvPr/>
        </p:nvSpPr>
        <p:spPr>
          <a:xfrm>
            <a:off x="334327" y="3223251"/>
            <a:ext cx="11523345" cy="1069845"/>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冲刺训练　</a:t>
            </a:r>
            <a:r>
              <a:rPr lang="en-US" altLang="zh-CN" sz="4800" b="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4</a:t>
            </a:r>
            <a:endPar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078313"/>
          </a:xfrm>
        </p:spPr>
        <p:txBody>
          <a:bodyPr/>
          <a:lstStyle/>
          <a:p>
            <a:pPr hangingPunct="0">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 was the purpose of wearing helmets and special shoes during the glacier hike</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To move faster on the ice.</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 To avoid falling or getting hurt.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To protect against the cold weather.</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 To make it easier to recognize each other.</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1126654" y="925972"/>
            <a:ext cx="492443" cy="646331"/>
          </a:xfrm>
          <a:prstGeom prst="rect">
            <a:avLst/>
          </a:prstGeom>
        </p:spPr>
        <p:txBody>
          <a:bodyPr wrap="none">
            <a:spAutoFit/>
          </a:bodyPr>
          <a:lstStyle/>
          <a:p>
            <a:r>
              <a:rPr lang="en-US" altLang="zh-CN" sz="3600"/>
              <a:t>B</a:t>
            </a:r>
            <a:endParaRPr lang="zh-CN" altLang="en-US"/>
          </a:p>
        </p:txBody>
      </p:sp>
    </p:spTree>
    <p:extLst>
      <p:ext uri="{BB962C8B-B14F-4D97-AF65-F5344CB8AC3E}">
        <p14:creationId xmlns:p14="http://schemas.microsoft.com/office/powerpoint/2010/main" val="35088093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585323"/>
          </a:xfrm>
        </p:spPr>
        <p:txBody>
          <a:bodyPr/>
          <a:lstStyle/>
          <a:p>
            <a:pPr hangingPunct="0">
              <a:spcAft>
                <a:spcPts val="0"/>
              </a:spcAft>
            </a:pP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细节理解题。根据</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“This way, we wouldn’t fall or get hurt easily while walking on the ice</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可知，戴防护帽和穿特殊鞋子的目的是防止摔倒或受伤。故选</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29150549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909310"/>
          </a:xfrm>
        </p:spPr>
        <p:txBody>
          <a:bodyPr/>
          <a:lstStyle/>
          <a:p>
            <a:pPr hangingPunct="0">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Which of the following statements is TRUE about the fourth day of the trip</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The Northern Lights lasted more than an hour.</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 The family saw a volcanic eruption early in the morning.</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The family woke up at 1 a.m. to see the Northern Lights.</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 The family ran down to see the Northern Lights without dressing warmly.</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1164158" y="925972"/>
            <a:ext cx="518091" cy="646331"/>
          </a:xfrm>
          <a:prstGeom prst="rect">
            <a:avLst/>
          </a:prstGeom>
        </p:spPr>
        <p:txBody>
          <a:bodyPr wrap="none">
            <a:spAutoFit/>
          </a:bodyPr>
          <a:lstStyle/>
          <a:p>
            <a:r>
              <a:rPr lang="en-US" altLang="zh-CN" sz="3600"/>
              <a:t>C</a:t>
            </a:r>
            <a:endParaRPr lang="zh-CN" altLang="en-US"/>
          </a:p>
        </p:txBody>
      </p:sp>
    </p:spTree>
    <p:extLst>
      <p:ext uri="{BB962C8B-B14F-4D97-AF65-F5344CB8AC3E}">
        <p14:creationId xmlns:p14="http://schemas.microsoft.com/office/powerpoint/2010/main" val="32975685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416320"/>
          </a:xfrm>
        </p:spPr>
        <p:txBody>
          <a:bodyPr/>
          <a:lstStyle/>
          <a:p>
            <a:pPr hangingPunct="0">
              <a:spcAft>
                <a:spcPts val="0"/>
              </a:spcAft>
            </a:pP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细节理解题。根据</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“Around 1 a.m. on our fourth day, we were all in a deep sleep when the hotel front desk woke us up with a Northern Lights alarm call</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可知，旅</a:t>
            </a:r>
            <a:r>
              <a:rPr lang="zh-CN" altLang="zh-CN" b="1" spc="-10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行第四天作者一家庭在凌晨一点起床看北极光。故选</a:t>
            </a:r>
            <a:r>
              <a:rPr lang="en-US" altLang="zh-CN" b="1" spc="-100">
                <a:solidFill>
                  <a:srgbClr val="FF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spc="-10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spc="-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85050119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416320"/>
          </a:xfrm>
        </p:spPr>
        <p:txBody>
          <a:bodyPr/>
          <a:lstStyle/>
          <a:p>
            <a:pPr hangingPunct="0">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Which of the following words best describes the author’s tour in Iceland</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Tiring.	B. Amazing.	</a:t>
            </a:r>
            <a:endPar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Ordinary.	D. Frightening.</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1132284" y="925972"/>
            <a:ext cx="492443" cy="646331"/>
          </a:xfrm>
          <a:prstGeom prst="rect">
            <a:avLst/>
          </a:prstGeom>
        </p:spPr>
        <p:txBody>
          <a:bodyPr wrap="none">
            <a:spAutoFit/>
          </a:bodyPr>
          <a:lstStyle/>
          <a:p>
            <a:r>
              <a:rPr lang="en-US" altLang="zh-CN" sz="3600"/>
              <a:t>B</a:t>
            </a:r>
            <a:endParaRPr lang="zh-CN" altLang="en-US"/>
          </a:p>
        </p:txBody>
      </p:sp>
      <p:sp>
        <p:nvSpPr>
          <p:cNvPr id="4" name="内容占位符 1"/>
          <p:cNvSpPr txBox="1">
            <a:spLocks/>
          </p:cNvSpPr>
          <p:nvPr/>
        </p:nvSpPr>
        <p:spPr bwMode="auto">
          <a:xfrm>
            <a:off x="360854" y="4046583"/>
            <a:ext cx="11485848" cy="16491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推理判断题。根据</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“This tour was so wonderful</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可推知，作者对这次旅行感到惊奇。故选</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6545201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p:cNvPicPr>
            <a:picLocks noChangeAspect="1"/>
          </p:cNvPicPr>
          <p:nvPr/>
        </p:nvPicPr>
        <p:blipFill>
          <a:blip r:embed="rId2"/>
          <a:stretch>
            <a:fillRect/>
          </a:stretch>
        </p:blipFill>
        <p:spPr>
          <a:xfrm>
            <a:off x="360854" y="900094"/>
            <a:ext cx="11485848" cy="4473122"/>
          </a:xfrm>
          <a:prstGeom prst="rect">
            <a:avLst/>
          </a:prstGeom>
        </p:spPr>
      </p:pic>
      <p:pic>
        <p:nvPicPr>
          <p:cNvPr id="10" name="译文.eps" descr="id:2147487336;FounderCES"/>
          <p:cNvPicPr/>
          <p:nvPr/>
        </p:nvPicPr>
        <p:blipFill>
          <a:blip r:embed="rId3"/>
          <a:stretch>
            <a:fillRect/>
          </a:stretch>
        </p:blipFill>
        <p:spPr>
          <a:xfrm>
            <a:off x="550590" y="3200787"/>
            <a:ext cx="1224136" cy="378439"/>
          </a:xfrm>
          <a:prstGeom prst="rect">
            <a:avLst/>
          </a:prstGeom>
        </p:spPr>
      </p:pic>
      <p:pic>
        <p:nvPicPr>
          <p:cNvPr id="11" name="分析.eps" descr="id:2147487343;FounderCES"/>
          <p:cNvPicPr/>
          <p:nvPr/>
        </p:nvPicPr>
        <p:blipFill>
          <a:blip r:embed="rId4"/>
          <a:stretch>
            <a:fillRect/>
          </a:stretch>
        </p:blipFill>
        <p:spPr>
          <a:xfrm>
            <a:off x="498522" y="4825412"/>
            <a:ext cx="1250325" cy="386536"/>
          </a:xfrm>
          <a:prstGeom prst="rect">
            <a:avLst/>
          </a:prstGeom>
        </p:spPr>
      </p:pic>
      <p:pic>
        <p:nvPicPr>
          <p:cNvPr id="12" name="图片 11"/>
          <p:cNvPicPr>
            <a:picLocks noChangeAspect="1"/>
          </p:cNvPicPr>
          <p:nvPr/>
        </p:nvPicPr>
        <p:blipFill>
          <a:blip r:embed="rId5"/>
          <a:stretch>
            <a:fillRect/>
          </a:stretch>
        </p:blipFill>
        <p:spPr>
          <a:xfrm>
            <a:off x="364633" y="826412"/>
            <a:ext cx="2850254" cy="553993"/>
          </a:xfrm>
          <a:prstGeom prst="rect">
            <a:avLst/>
          </a:prstGeom>
        </p:spPr>
      </p:pic>
      <p:sp>
        <p:nvSpPr>
          <p:cNvPr id="3" name="内容占位符 2"/>
          <p:cNvSpPr>
            <a:spLocks noGrp="1"/>
          </p:cNvSpPr>
          <p:nvPr>
            <p:ph idx="1"/>
          </p:nvPr>
        </p:nvSpPr>
        <p:spPr>
          <a:xfrm>
            <a:off x="360854" y="1210755"/>
            <a:ext cx="11485848" cy="4247317"/>
          </a:xfrm>
        </p:spPr>
        <p:txBody>
          <a:bodyPr/>
          <a:lstStyle/>
          <a:p>
            <a:pPr hangingPunct="0">
              <a:spcAft>
                <a:spcPts val="0"/>
              </a:spcAft>
            </a:pPr>
            <a:r>
              <a:rPr lang="en-US" altLang="zh-CN">
                <a:latin typeface="Times New Roman" panose="02020603050405020304" pitchFamily="18" charset="0"/>
                <a:ea typeface="宋体" panose="02010600030101010101" pitchFamily="2" charset="-122"/>
                <a:cs typeface="Times New Roman" panose="02020603050405020304" pitchFamily="18" charset="0"/>
              </a:rPr>
              <a:t>The next morning, when we left for our glacier hike</a:t>
            </a:r>
            <a:r>
              <a:rPr lang="zh-CN" altLang="zh-CN">
                <a:latin typeface="Times New Roman" panose="02020603050405020304" pitchFamily="18" charset="0"/>
                <a:ea typeface="宋体" panose="02010600030101010101" pitchFamily="2" charset="-122"/>
                <a:cs typeface="Times New Roman" panose="02020603050405020304" pitchFamily="18" charset="0"/>
              </a:rPr>
              <a:t>（冰川徒步旅行）</a:t>
            </a:r>
            <a:r>
              <a:rPr lang="en-US" altLang="zh-CN">
                <a:latin typeface="Times New Roman" panose="02020603050405020304" pitchFamily="18" charset="0"/>
                <a:ea typeface="宋体" panose="02010600030101010101" pitchFamily="2" charset="-122"/>
                <a:cs typeface="Times New Roman" panose="02020603050405020304" pitchFamily="18" charset="0"/>
              </a:rPr>
              <a:t> at 8 a.m.</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en-US" altLang="zh-CN">
                <a:latin typeface="Times New Roman" panose="02020603050405020304" pitchFamily="18" charset="0"/>
                <a:ea typeface="宋体" panose="02010600030101010101" pitchFamily="2" charset="-122"/>
                <a:cs typeface="Times New Roman" panose="02020603050405020304" pitchFamily="18" charset="0"/>
              </a:rPr>
              <a:t> it was very dark.</a:t>
            </a:r>
            <a:endParaRPr lang="zh-CN" altLang="zh-CN" sz="9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smtClean="0">
                <a:latin typeface="Times New Roman" panose="02020603050405020304" pitchFamily="18" charset="0"/>
                <a:ea typeface="楷体" panose="02010609060101010101" pitchFamily="49" charset="-122"/>
                <a:cs typeface="Times New Roman" panose="02020603050405020304" pitchFamily="18" charset="0"/>
              </a:rPr>
              <a:t>             </a:t>
            </a:r>
            <a:r>
              <a:rPr lang="zh-CN" altLang="zh-CN" smtClean="0">
                <a:latin typeface="Times New Roman" panose="02020603050405020304" pitchFamily="18" charset="0"/>
                <a:ea typeface="楷体" panose="02010609060101010101" pitchFamily="49" charset="-122"/>
                <a:cs typeface="Times New Roman" panose="02020603050405020304" pitchFamily="18" charset="0"/>
              </a:rPr>
              <a:t>第二天早上</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楷体" panose="02010609060101010101" pitchFamily="49" charset="-122"/>
                <a:cs typeface="Times New Roman" panose="02020603050405020304" pitchFamily="18" charset="0"/>
              </a:rPr>
              <a:t>当我们早上</a:t>
            </a:r>
            <a:r>
              <a:rPr lang="en-US" altLang="zh-CN">
                <a:latin typeface="Times New Roman" panose="02020603050405020304" pitchFamily="18" charset="0"/>
                <a:ea typeface="宋体" panose="02010600030101010101" pitchFamily="2" charset="-122"/>
                <a:cs typeface="Times New Roman" panose="02020603050405020304" pitchFamily="18" charset="0"/>
              </a:rPr>
              <a:t>8</a:t>
            </a:r>
            <a:r>
              <a:rPr lang="zh-CN" altLang="zh-CN">
                <a:latin typeface="Times New Roman" panose="02020603050405020304" pitchFamily="18" charset="0"/>
                <a:ea typeface="楷体" panose="02010609060101010101" pitchFamily="49" charset="-122"/>
                <a:cs typeface="Times New Roman" panose="02020603050405020304" pitchFamily="18" charset="0"/>
              </a:rPr>
              <a:t>点出发去进行冰川徒步旅行时</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楷体" panose="02010609060101010101" pitchFamily="49" charset="-122"/>
                <a:cs typeface="Times New Roman" panose="02020603050405020304" pitchFamily="18" charset="0"/>
              </a:rPr>
              <a:t>天色还非常昏暗。</a:t>
            </a:r>
            <a:endParaRPr lang="zh-CN" altLang="zh-CN" sz="9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smtClean="0">
                <a:latin typeface="Times New Roman" panose="02020603050405020304" pitchFamily="18" charset="0"/>
                <a:ea typeface="宋体" panose="02010600030101010101" pitchFamily="2" charset="-122"/>
                <a:cs typeface="Times New Roman" panose="02020603050405020304" pitchFamily="18" charset="0"/>
              </a:rPr>
              <a:t>             </a:t>
            </a:r>
            <a:r>
              <a:rPr lang="zh-CN" altLang="zh-CN" smtClean="0">
                <a:latin typeface="Times New Roman" panose="02020603050405020304" pitchFamily="18" charset="0"/>
                <a:ea typeface="宋体" panose="02010600030101010101" pitchFamily="2" charset="-122"/>
                <a:cs typeface="Times New Roman" panose="02020603050405020304" pitchFamily="18" charset="0"/>
              </a:rPr>
              <a:t>本</a:t>
            </a:r>
            <a:r>
              <a:rPr lang="zh-CN" altLang="zh-CN">
                <a:latin typeface="Times New Roman" panose="02020603050405020304" pitchFamily="18" charset="0"/>
                <a:ea typeface="宋体" panose="02010600030101010101" pitchFamily="2" charset="-122"/>
                <a:cs typeface="Times New Roman" panose="02020603050405020304" pitchFamily="18" charset="0"/>
              </a:rPr>
              <a:t>句是一个复合句。</a:t>
            </a:r>
            <a:r>
              <a:rPr lang="en-US" altLang="zh-CN">
                <a:latin typeface="Times New Roman" panose="02020603050405020304" pitchFamily="18" charset="0"/>
                <a:ea typeface="宋体" panose="02010600030101010101" pitchFamily="2" charset="-122"/>
                <a:cs typeface="Times New Roman" panose="02020603050405020304" pitchFamily="18" charset="0"/>
              </a:rPr>
              <a:t>when</a:t>
            </a:r>
            <a:r>
              <a:rPr lang="zh-CN" altLang="zh-CN">
                <a:latin typeface="Times New Roman" panose="02020603050405020304" pitchFamily="18" charset="0"/>
                <a:ea typeface="宋体" panose="02010600030101010101" pitchFamily="2" charset="-122"/>
                <a:cs typeface="Times New Roman" panose="02020603050405020304" pitchFamily="18" charset="0"/>
              </a:rPr>
              <a:t>引导时间状语从句</a:t>
            </a:r>
            <a:r>
              <a:rPr lang="zh-CN" altLang="zh-CN" smtClean="0">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7300318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a:clrChange>
              <a:clrFrom>
                <a:srgbClr val="FFFFFF"/>
              </a:clrFrom>
              <a:clrTo>
                <a:srgbClr val="FFFFFF">
                  <a:alpha val="0"/>
                </a:srgbClr>
              </a:clrTo>
            </a:clrChange>
          </a:blip>
          <a:stretch>
            <a:fillRect/>
          </a:stretch>
        </p:blipFill>
        <p:spPr>
          <a:xfrm>
            <a:off x="487208" y="764705"/>
            <a:ext cx="11233248" cy="1449330"/>
          </a:xfrm>
          <a:prstGeom prst="rect">
            <a:avLst/>
          </a:prstGeom>
        </p:spPr>
      </p:pic>
      <p:pic>
        <p:nvPicPr>
          <p:cNvPr id="6" name="图片 5"/>
          <p:cNvPicPr>
            <a:picLocks noChangeAspect="1"/>
          </p:cNvPicPr>
          <p:nvPr/>
        </p:nvPicPr>
        <p:blipFill>
          <a:blip r:embed="rId3"/>
          <a:stretch>
            <a:fillRect/>
          </a:stretch>
        </p:blipFill>
        <p:spPr>
          <a:xfrm>
            <a:off x="550590" y="2422599"/>
            <a:ext cx="3024336" cy="790377"/>
          </a:xfrm>
          <a:prstGeom prst="rect">
            <a:avLst/>
          </a:prstGeom>
        </p:spPr>
      </p:pic>
      <p:sp>
        <p:nvSpPr>
          <p:cNvPr id="7" name="内容占位符 1"/>
          <p:cNvSpPr>
            <a:spLocks noGrp="1"/>
          </p:cNvSpPr>
          <p:nvPr>
            <p:ph idx="1"/>
          </p:nvPr>
        </p:nvSpPr>
        <p:spPr>
          <a:xfrm>
            <a:off x="360854" y="2366875"/>
            <a:ext cx="11485848" cy="818173"/>
          </a:xfrm>
        </p:spPr>
        <p:txBody>
          <a:bodyPr/>
          <a:lstStyle/>
          <a:p>
            <a:pPr algn="l" hangingPunct="0">
              <a:spcAft>
                <a:spcPts val="0"/>
              </a:spcAft>
            </a:pPr>
            <a:r>
              <a:rPr lang="en-US" altLang="zh-CN" smtClean="0">
                <a:latin typeface="Times New Roman" panose="02020603050405020304" pitchFamily="18" charset="0"/>
                <a:ea typeface="楷体" panose="02010609060101010101" pitchFamily="49" charset="-122"/>
                <a:cs typeface="Times New Roman" panose="02020603050405020304" pitchFamily="18" charset="0"/>
              </a:rPr>
              <a:t>                            </a:t>
            </a:r>
            <a:r>
              <a:rPr lang="zh-CN" altLang="zh-CN" spc="-250" smtClean="0">
                <a:latin typeface="Times New Roman" panose="02020603050405020304" pitchFamily="18" charset="0"/>
                <a:ea typeface="楷体" panose="02010609060101010101" pitchFamily="49" charset="-122"/>
                <a:cs typeface="Times New Roman" panose="02020603050405020304" pitchFamily="18" charset="0"/>
              </a:rPr>
              <a:t>本文</a:t>
            </a:r>
            <a:r>
              <a:rPr lang="zh-CN" altLang="zh-CN" spc="-250">
                <a:latin typeface="Times New Roman" panose="02020603050405020304" pitchFamily="18" charset="0"/>
                <a:ea typeface="楷体" panose="02010609060101010101" pitchFamily="49" charset="-122"/>
                <a:cs typeface="Times New Roman" panose="02020603050405020304" pitchFamily="18" charset="0"/>
              </a:rPr>
              <a:t>讲述了作者和家人去冰岛的旅行经历</a:t>
            </a:r>
            <a:r>
              <a:rPr lang="zh-CN" altLang="zh-CN" spc="-250" smtClean="0">
                <a:latin typeface="Times New Roman" panose="02020603050405020304" pitchFamily="18" charset="0"/>
                <a:ea typeface="楷体" panose="02010609060101010101" pitchFamily="49" charset="-122"/>
                <a:cs typeface="Times New Roman" panose="02020603050405020304" pitchFamily="18" charset="0"/>
              </a:rPr>
              <a:t>。</a:t>
            </a:r>
            <a:endParaRPr lang="zh-CN" altLang="zh-CN" sz="900" spc="-250">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51689470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908720"/>
            <a:ext cx="11485848" cy="5435783"/>
          </a:xfrm>
        </p:spPr>
        <p:txBody>
          <a:bodyPr/>
          <a:lstStyle/>
          <a:p>
            <a:pPr indent="2778125" hangingPunct="0">
              <a:lnSpc>
                <a:spcPct val="140000"/>
              </a:lnSpc>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Last December 22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my parents and I arrived in Iceland for a vacation. This country only gets about five hours of sunshine in December. The sun doesn’t rise until about an hour before noon and sets at around 4 p.m. The next morning, when we left for our glacier hike</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冰川徒步旅行</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8 a.m.</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it was very dark. It felt like we were travelling at night.</a:t>
            </a:r>
            <a:endParaRPr lang="zh-CN" altLang="zh-CN">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1198662" y="1177983"/>
            <a:ext cx="1936304" cy="470419"/>
          </a:xfrm>
          <a:prstGeom prst="rect">
            <a:avLst/>
          </a:prstGeom>
        </p:spPr>
      </p:pic>
    </p:spTree>
    <p:extLst>
      <p:ext uri="{BB962C8B-B14F-4D97-AF65-F5344CB8AC3E}">
        <p14:creationId xmlns:p14="http://schemas.microsoft.com/office/powerpoint/2010/main" val="106795115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247317"/>
          </a:xfrm>
        </p:spPr>
        <p:txBody>
          <a:bodyPr/>
          <a:lstStyle/>
          <a:p>
            <a:pPr indent="715963"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Before the hike, our guide asked us to put on protective helmets and special shoes. This way, we wouldn’t fall or get hurt easily while walking on the ice. Our guide led us on our climb up the glacier and on our visit to a huge ice cave. The cave was so cool</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65889280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416320"/>
          </a:xfrm>
        </p:spPr>
        <p:txBody>
          <a:bodyPr/>
          <a:lstStyle/>
          <a:p>
            <a:pPr indent="715963"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 the third day, we visited an old lava tunnel</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熔岩隧道</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Iceland is home to more than 130 volcanoes. The tunnel had been formed by a volcanic eruption a long time ago. The dried lava formed many interesting shapes.</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98874501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620688"/>
            <a:ext cx="11485848" cy="6036011"/>
          </a:xfrm>
        </p:spPr>
        <p:txBody>
          <a:bodyPr/>
          <a:lstStyle/>
          <a:p>
            <a:pPr indent="715963" hangingPunct="0">
              <a:lnSpc>
                <a:spcPct val="140000"/>
              </a:lnSpc>
              <a:spcAft>
                <a:spcPts val="0"/>
              </a:spcAft>
            </a:pPr>
            <a:r>
              <a:rPr lang="en-US" altLang="zh-CN" sz="35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Around 1 a.m. on our fourth day, we were all in a deep sleep when the hotel front desk woke us up with a Northern Lights alarm call. We put on our warm clothing, ran downstairs and saw the Northern Lights</a:t>
            </a:r>
            <a:r>
              <a:rPr lang="zh-CN" altLang="zh-CN" sz="35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35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 green, purple, red and yellow lights were displayed in many amazing patterns. It was like these lights were dancing in the sky. After more than half an hour, the light show stopped. We went back to bed, but I was still super excited</a:t>
            </a:r>
            <a:r>
              <a:rPr lang="zh-CN" altLang="zh-CN" sz="35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35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87194825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480166"/>
          </a:xfrm>
        </p:spPr>
        <p:txBody>
          <a:bodyPr/>
          <a:lstStyle/>
          <a:p>
            <a:pPr indent="715963"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During the next few days, we visited many other places in Iceland. After finishing our week-long trip, we came back home. This tour was so wonderful</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12811861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078313"/>
          </a:xfrm>
        </p:spPr>
        <p:txBody>
          <a:bodyPr/>
          <a:lstStyle/>
          <a:p>
            <a:pPr hangingPunct="0">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smtClean="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can we know about the family’s glacier hike</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They explored the glacier by themselves.</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 The hike started at eight o’clock at night.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Along the hike, they visited a cool ice cave.</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 While they hiked, the sun was shinning brightly.</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1118028" y="925972"/>
            <a:ext cx="518091" cy="646331"/>
          </a:xfrm>
          <a:prstGeom prst="rect">
            <a:avLst/>
          </a:prstGeom>
        </p:spPr>
        <p:txBody>
          <a:bodyPr wrap="none">
            <a:spAutoFit/>
          </a:bodyPr>
          <a:lstStyle/>
          <a:p>
            <a:r>
              <a:rPr lang="en-US" altLang="zh-CN" sz="3600"/>
              <a:t>C</a:t>
            </a:r>
            <a:endParaRPr lang="zh-CN" altLang="en-US"/>
          </a:p>
        </p:txBody>
      </p:sp>
    </p:spTree>
    <p:extLst>
      <p:ext uri="{BB962C8B-B14F-4D97-AF65-F5344CB8AC3E}">
        <p14:creationId xmlns:p14="http://schemas.microsoft.com/office/powerpoint/2010/main" val="18529453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585323"/>
          </a:xfrm>
        </p:spPr>
        <p:txBody>
          <a:bodyPr/>
          <a:lstStyle/>
          <a:p>
            <a:pPr hangingPunct="0">
              <a:spcAft>
                <a:spcPts val="0"/>
              </a:spcAft>
            </a:pP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细节理解题。根据</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“Our guide led us on our climb up the glacier and on our visit to a huge ice cave</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a:t>
            </a:r>
            <a:r>
              <a:rPr lang="zh-CN" altLang="zh-CN" b="1" spc="-10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作者和家人在冰岛徒步旅行时参观了一个冰窟。故选</a:t>
            </a:r>
            <a:r>
              <a:rPr lang="en-US" altLang="zh-CN" b="1" spc="-100">
                <a:solidFill>
                  <a:srgbClr val="FF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spc="-10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spc="-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212151829"/>
      </p:ext>
    </p:extLst>
  </p:cSld>
  <p:clrMapOvr>
    <a:masterClrMapping/>
  </p:clrMapOvr>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B0F0"/>
          </a:solidFill>
          <a:prstDash val="dash"/>
          <a:miter lim="800000"/>
        </a:ln>
      </a:spPr>
      <a:bodyPr vert="horz" wrap="square" lIns="91440" tIns="45720" rIns="91440" bIns="45720" numCol="1" rtlCol="0" anchor="ctr" anchorCtr="0" compatLnSpc="1">
        <a:spAutoFit/>
      </a:bodyPr>
      <a:lstStyle>
        <a:defPPr algn="just">
          <a:spcAft>
            <a:spcPts val="0"/>
          </a:spcAft>
          <a:defRPr sz="2800" kern="10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1050</TotalTime>
  <Words>584</Words>
  <Application>Microsoft Office PowerPoint</Application>
  <PresentationFormat>自定义</PresentationFormat>
  <Paragraphs>37</Paragraphs>
  <Slides>15</Slides>
  <Notes>0</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15</vt:i4>
      </vt:variant>
    </vt:vector>
  </HeadingPairs>
  <TitlesOfParts>
    <vt:vector size="23" baseType="lpstr">
      <vt:lpstr>黑体</vt:lpstr>
      <vt:lpstr>楷体</vt:lpstr>
      <vt:lpstr>宋体</vt:lpstr>
      <vt:lpstr>微软雅黑</vt:lpstr>
      <vt:lpstr>Arial</vt:lpstr>
      <vt:lpstr>Calibri</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微软用户</cp:lastModifiedBy>
  <cp:revision>760</cp:revision>
  <dcterms:created xsi:type="dcterms:W3CDTF">2020-11-06T05:24:00Z</dcterms:created>
  <dcterms:modified xsi:type="dcterms:W3CDTF">2025-09-13T09:40:20Z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2052-11.1.0.9021</vt:lpwstr>
  </property>
</Properties>
</file>